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Lst>
  <p:sldIdLst>
    <p:sldId id="256" r:id="rId2"/>
    <p:sldId id="269" r:id="rId3"/>
    <p:sldId id="268" r:id="rId4"/>
    <p:sldId id="258" r:id="rId5"/>
    <p:sldId id="259" r:id="rId6"/>
    <p:sldId id="260" r:id="rId7"/>
    <p:sldId id="261" r:id="rId8"/>
    <p:sldId id="262" r:id="rId9"/>
    <p:sldId id="263" r:id="rId10"/>
    <p:sldId id="264" r:id="rId11"/>
    <p:sldId id="265" r:id="rId12"/>
    <p:sldId id="267"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2" d="100"/>
          <a:sy n="82" d="100"/>
        </p:scale>
        <p:origin x="72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8/4/2022</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13795700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8/4/2022</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08316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8/4/2022</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38875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8/4/2022</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29481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8/4/2022</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71810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8/4/2022</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82295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8/4/2022</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21640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8/4/2022</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44231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8/4/2022</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99889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8/4/2022</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24289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8/4/2022</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7495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8/4/2022</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57408454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12" r:id="rId8"/>
    <p:sldLayoutId id="2147483713" r:id="rId9"/>
    <p:sldLayoutId id="2147483714" r:id="rId10"/>
    <p:sldLayoutId id="2147483722"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4" name="Rectangle 153">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56" name="Picture 155">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02" name="Rectangle 15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0" name="Rectangle 159">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203" name="Group 161">
            <a:extLst>
              <a:ext uri="{FF2B5EF4-FFF2-40B4-BE49-F238E27FC236}">
                <a16:creationId xmlns:a16="http://schemas.microsoft.com/office/drawing/2014/main" id="{545001F7-3F8F-4035-8348-1B9798C77D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5236971" cy="6858000"/>
            <a:chOff x="20829" y="1"/>
            <a:chExt cx="5236971" cy="6857999"/>
          </a:xfrm>
        </p:grpSpPr>
        <p:pic>
          <p:nvPicPr>
            <p:cNvPr id="163" name="Picture 162">
              <a:extLst>
                <a:ext uri="{FF2B5EF4-FFF2-40B4-BE49-F238E27FC236}">
                  <a16:creationId xmlns:a16="http://schemas.microsoft.com/office/drawing/2014/main" id="{0A49B481-5581-4AF6-AFFC-BB62F86A3B0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alphaModFix amt="15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204" name="Picture 163">
              <a:extLst>
                <a:ext uri="{FF2B5EF4-FFF2-40B4-BE49-F238E27FC236}">
                  <a16:creationId xmlns:a16="http://schemas.microsoft.com/office/drawing/2014/main" id="{CA289CF0-18E2-49F0-8C1F-511C4BA4809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alphaModFix amt="8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166" name="Rectangle 165">
            <a:extLst>
              <a:ext uri="{FF2B5EF4-FFF2-40B4-BE49-F238E27FC236}">
                <a16:creationId xmlns:a16="http://schemas.microsoft.com/office/drawing/2014/main" id="{0DADC141-2CF4-4D22-BFEF-05FB358E4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ectangle 167">
            <a:extLst>
              <a:ext uri="{FF2B5EF4-FFF2-40B4-BE49-F238E27FC236}">
                <a16:creationId xmlns:a16="http://schemas.microsoft.com/office/drawing/2014/main" id="{F43A66C0-8F79-4D55-8A61-9E980D5FE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1228" y="685800"/>
            <a:ext cx="10820400" cy="54864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5350CF-5DFB-33D3-C05E-A2542363CC2A}"/>
              </a:ext>
            </a:extLst>
          </p:cNvPr>
          <p:cNvSpPr>
            <a:spLocks noGrp="1"/>
          </p:cNvSpPr>
          <p:nvPr>
            <p:ph type="ctrTitle"/>
          </p:nvPr>
        </p:nvSpPr>
        <p:spPr>
          <a:xfrm>
            <a:off x="1143000" y="1066800"/>
            <a:ext cx="5410200" cy="1997075"/>
          </a:xfrm>
        </p:spPr>
        <p:txBody>
          <a:bodyPr vert="horz" lIns="91440" tIns="45720" rIns="91440" bIns="45720" rtlCol="0" anchor="ctr">
            <a:normAutofit/>
          </a:bodyPr>
          <a:lstStyle/>
          <a:p>
            <a:pPr algn="l"/>
            <a:r>
              <a:rPr lang="en-US" sz="3600"/>
              <a:t>Fake Product Identification using Blockchain</a:t>
            </a:r>
          </a:p>
        </p:txBody>
      </p:sp>
      <p:sp>
        <p:nvSpPr>
          <p:cNvPr id="3" name="Subtitle 2">
            <a:extLst>
              <a:ext uri="{FF2B5EF4-FFF2-40B4-BE49-F238E27FC236}">
                <a16:creationId xmlns:a16="http://schemas.microsoft.com/office/drawing/2014/main" id="{09FFD411-F25C-8003-360E-86DA48C7362F}"/>
              </a:ext>
            </a:extLst>
          </p:cNvPr>
          <p:cNvSpPr>
            <a:spLocks noGrp="1"/>
          </p:cNvSpPr>
          <p:nvPr>
            <p:ph type="subTitle" idx="1"/>
          </p:nvPr>
        </p:nvSpPr>
        <p:spPr>
          <a:xfrm>
            <a:off x="1143000" y="3200400"/>
            <a:ext cx="5410200" cy="2590800"/>
          </a:xfrm>
        </p:spPr>
        <p:txBody>
          <a:bodyPr vert="horz" lIns="91440" tIns="45720" rIns="91440" bIns="45720" rtlCol="0">
            <a:normAutofit/>
          </a:bodyPr>
          <a:lstStyle/>
          <a:p>
            <a:pPr indent="-228600" algn="l">
              <a:buFont typeface="Arial" panose="020B0604020202020204" pitchFamily="34" charset="0"/>
              <a:buChar char="•"/>
            </a:pPr>
            <a:r>
              <a:rPr lang="en-US" sz="1800" dirty="0"/>
              <a:t>Ankita </a:t>
            </a:r>
            <a:r>
              <a:rPr lang="en-US" sz="1800" dirty="0" err="1"/>
              <a:t>Udgata</a:t>
            </a:r>
            <a:r>
              <a:rPr lang="en-US" sz="1800" dirty="0"/>
              <a:t> 19070124007</a:t>
            </a:r>
          </a:p>
          <a:p>
            <a:pPr indent="-228600" algn="l">
              <a:buFont typeface="Arial" panose="020B0604020202020204" pitchFamily="34" charset="0"/>
              <a:buChar char="•"/>
            </a:pPr>
            <a:r>
              <a:rPr lang="en-US" sz="1800" dirty="0" err="1"/>
              <a:t>Shahuraj</a:t>
            </a:r>
            <a:r>
              <a:rPr lang="en-US" sz="1800" dirty="0"/>
              <a:t> Mohite 19070124040</a:t>
            </a:r>
          </a:p>
          <a:p>
            <a:pPr indent="-228600" algn="l">
              <a:buFont typeface="Arial" panose="020B0604020202020204" pitchFamily="34" charset="0"/>
              <a:buChar char="•"/>
            </a:pPr>
            <a:r>
              <a:rPr lang="en-US" sz="1800" dirty="0" err="1"/>
              <a:t>Rishav</a:t>
            </a:r>
            <a:r>
              <a:rPr lang="en-US" sz="1800" dirty="0"/>
              <a:t> Bhattacharya 19070124055</a:t>
            </a:r>
          </a:p>
          <a:p>
            <a:pPr indent="-228600" algn="l">
              <a:buFont typeface="Arial" panose="020B0604020202020204" pitchFamily="34" charset="0"/>
              <a:buChar char="•"/>
            </a:pPr>
            <a:r>
              <a:rPr lang="en-US" sz="1800" dirty="0"/>
              <a:t>Tejaswini Singanamala 19070124065</a:t>
            </a:r>
          </a:p>
        </p:txBody>
      </p:sp>
      <p:pic>
        <p:nvPicPr>
          <p:cNvPr id="4" name="Video 3" descr="A group of boxes on a table&#10;&#10;Description automatically generated with low confidence">
            <a:extLst>
              <a:ext uri="{FF2B5EF4-FFF2-40B4-BE49-F238E27FC236}">
                <a16:creationId xmlns:a16="http://schemas.microsoft.com/office/drawing/2014/main" id="{BA8140FE-3EB2-88D8-AA44-91B6CDA7908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r="1" b="285"/>
          <a:stretch/>
        </p:blipFill>
        <p:spPr>
          <a:xfrm>
            <a:off x="7010400" y="2248405"/>
            <a:ext cx="4209625" cy="2361189"/>
          </a:xfrm>
          <a:prstGeom prst="rect">
            <a:avLst/>
          </a:prstGeom>
        </p:spPr>
      </p:pic>
    </p:spTree>
    <p:extLst>
      <p:ext uri="{BB962C8B-B14F-4D97-AF65-F5344CB8AC3E}">
        <p14:creationId xmlns:p14="http://schemas.microsoft.com/office/powerpoint/2010/main" val="196558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08348-FD2B-11F7-F4F6-27717CFF9BBC}"/>
              </a:ext>
            </a:extLst>
          </p:cNvPr>
          <p:cNvSpPr>
            <a:spLocks noGrp="1"/>
          </p:cNvSpPr>
          <p:nvPr>
            <p:ph type="title"/>
          </p:nvPr>
        </p:nvSpPr>
        <p:spPr/>
        <p:txBody>
          <a:bodyPr/>
          <a:lstStyle/>
          <a:p>
            <a:r>
              <a:rPr lang="en-US" dirty="0"/>
              <a:t>Timeline Chart</a:t>
            </a:r>
            <a:endParaRPr lang="en-IN" dirty="0"/>
          </a:p>
        </p:txBody>
      </p:sp>
      <p:sp>
        <p:nvSpPr>
          <p:cNvPr id="3" name="Content Placeholder 2">
            <a:extLst>
              <a:ext uri="{FF2B5EF4-FFF2-40B4-BE49-F238E27FC236}">
                <a16:creationId xmlns:a16="http://schemas.microsoft.com/office/drawing/2014/main" id="{00DC41EE-B744-4E2D-3438-496387D2C762}"/>
              </a:ext>
            </a:extLst>
          </p:cNvPr>
          <p:cNvSpPr>
            <a:spLocks noGrp="1"/>
          </p:cNvSpPr>
          <p:nvPr>
            <p:ph idx="1"/>
          </p:nvPr>
        </p:nvSpPr>
        <p:spPr/>
        <p:txBody>
          <a:bodyPr/>
          <a:lstStyle/>
          <a:p>
            <a:r>
              <a:rPr lang="en-IN" dirty="0"/>
              <a:t>Basically this project has a specific time line from July 2022 till the end of October 2022.</a:t>
            </a:r>
          </a:p>
          <a:p>
            <a:endParaRPr lang="en-IN" dirty="0"/>
          </a:p>
        </p:txBody>
      </p:sp>
    </p:spTree>
    <p:extLst>
      <p:ext uri="{BB962C8B-B14F-4D97-AF65-F5344CB8AC3E}">
        <p14:creationId xmlns:p14="http://schemas.microsoft.com/office/powerpoint/2010/main" val="2232248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CD2E8-E33D-2BBB-8D79-FC8B9EA05EE2}"/>
              </a:ext>
            </a:extLst>
          </p:cNvPr>
          <p:cNvSpPr>
            <a:spLocks noGrp="1"/>
          </p:cNvSpPr>
          <p:nvPr>
            <p:ph type="title"/>
          </p:nvPr>
        </p:nvSpPr>
        <p:spPr/>
        <p:txBody>
          <a:bodyPr/>
          <a:lstStyle/>
          <a:p>
            <a:r>
              <a:rPr lang="en-US" dirty="0"/>
              <a:t>Scope Of Project</a:t>
            </a:r>
            <a:endParaRPr lang="en-IN" dirty="0"/>
          </a:p>
        </p:txBody>
      </p:sp>
      <p:sp>
        <p:nvSpPr>
          <p:cNvPr id="3" name="Content Placeholder 2">
            <a:extLst>
              <a:ext uri="{FF2B5EF4-FFF2-40B4-BE49-F238E27FC236}">
                <a16:creationId xmlns:a16="http://schemas.microsoft.com/office/drawing/2014/main" id="{0E2D40BC-3EAD-0100-9660-97A61C864343}"/>
              </a:ext>
            </a:extLst>
          </p:cNvPr>
          <p:cNvSpPr>
            <a:spLocks noGrp="1"/>
          </p:cNvSpPr>
          <p:nvPr>
            <p:ph idx="1"/>
          </p:nvPr>
        </p:nvSpPr>
        <p:spPr/>
        <p:txBody>
          <a:bodyPr/>
          <a:lstStyle/>
          <a:p>
            <a:r>
              <a:rPr lang="en-IN" dirty="0"/>
              <a:t>As nowadays people are getting fake products rather than the original ones from many places and they don’t have lot of ways to test whether the product is original or not.</a:t>
            </a:r>
          </a:p>
          <a:p>
            <a:r>
              <a:rPr lang="en-IN" dirty="0"/>
              <a:t>By developing this project, we are trying to prevent these types of scams which can save a lot of money of common people and this way we want to contribute to the society.</a:t>
            </a:r>
          </a:p>
        </p:txBody>
      </p:sp>
    </p:spTree>
    <p:extLst>
      <p:ext uri="{BB962C8B-B14F-4D97-AF65-F5344CB8AC3E}">
        <p14:creationId xmlns:p14="http://schemas.microsoft.com/office/powerpoint/2010/main" val="2600588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C8F4E-C320-5C22-5674-A40B5E64AFD5}"/>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59A28E47-3361-86E0-E0D7-9AC8974DA8AB}"/>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Counterfeit products are growing exponentially with the enormous amount online. So, there is a strong need to detecting counterfeit products and blockchain technology is used to detect fake products. Furthermore, the information is encoded into a QR code. Customers or users scan the QR code and then they can detect the fake product. Digital information of products can be stored in the form of blocks in blockchain technology. The data can be stored in the firebase cloud.</a:t>
            </a:r>
          </a:p>
          <a:p>
            <a:pPr marL="0" indent="0" algn="l">
              <a:buNone/>
            </a:pPr>
            <a:r>
              <a:rPr lang="en-US" sz="1800" b="0" i="0" u="none" strike="noStrike" baseline="0" dirty="0">
                <a:latin typeface="Times New Roman" panose="02020603050405020304" pitchFamily="18" charset="0"/>
              </a:rPr>
              <a:t>Thus, the proposed system is useful for the customer to detect fake products in the supply chain. Customers can scan QR codes assigned to a product and can get all the information like transaction history, current owner based on which end-user can check whether the product is genuine or not.</a:t>
            </a:r>
            <a:endParaRPr lang="en-IN" dirty="0"/>
          </a:p>
        </p:txBody>
      </p:sp>
    </p:spTree>
    <p:extLst>
      <p:ext uri="{BB962C8B-B14F-4D97-AF65-F5344CB8AC3E}">
        <p14:creationId xmlns:p14="http://schemas.microsoft.com/office/powerpoint/2010/main" val="3279054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9" name="Picture 8">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1" name="Rectangle 10">
            <a:extLst>
              <a:ext uri="{FF2B5EF4-FFF2-40B4-BE49-F238E27FC236}">
                <a16:creationId xmlns:a16="http://schemas.microsoft.com/office/drawing/2014/main" id="{4E7CE7A7-0AFD-439B-9765-E708254D9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239CFBC2-8561-4BBF-BDDE-CF7908C98D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5" name="Group 14">
            <a:extLst>
              <a:ext uri="{FF2B5EF4-FFF2-40B4-BE49-F238E27FC236}">
                <a16:creationId xmlns:a16="http://schemas.microsoft.com/office/drawing/2014/main" id="{2AAC8F43-3BD7-44FC-843A-972922AF2B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6" name="Picture 15">
              <a:extLst>
                <a:ext uri="{FF2B5EF4-FFF2-40B4-BE49-F238E27FC236}">
                  <a16:creationId xmlns:a16="http://schemas.microsoft.com/office/drawing/2014/main" id="{1DE643C6-923A-4762-9462-D589A0AED50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7" name="Picture 16">
              <a:extLst>
                <a:ext uri="{FF2B5EF4-FFF2-40B4-BE49-F238E27FC236}">
                  <a16:creationId xmlns:a16="http://schemas.microsoft.com/office/drawing/2014/main" id="{51AB708F-73DA-4CC8-89B1-8EB70ABB3AE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251748ED-91A0-6A27-96C6-5DD0873F060E}"/>
              </a:ext>
            </a:extLst>
          </p:cNvPr>
          <p:cNvSpPr>
            <a:spLocks noGrp="1"/>
          </p:cNvSpPr>
          <p:nvPr>
            <p:ph type="title"/>
          </p:nvPr>
        </p:nvSpPr>
        <p:spPr>
          <a:xfrm>
            <a:off x="2593848" y="1295400"/>
            <a:ext cx="7010400" cy="2604928"/>
          </a:xfrm>
        </p:spPr>
        <p:txBody>
          <a:bodyPr vert="horz" lIns="91440" tIns="45720" rIns="91440" bIns="45720" rtlCol="0" anchor="b">
            <a:normAutofit/>
          </a:bodyPr>
          <a:lstStyle/>
          <a:p>
            <a:pPr algn="ctr"/>
            <a:r>
              <a:rPr lang="en-US" sz="5200" dirty="0">
                <a:solidFill>
                  <a:srgbClr val="FFFFFF"/>
                </a:solidFill>
              </a:rPr>
              <a:t>THANK YOU</a:t>
            </a:r>
          </a:p>
        </p:txBody>
      </p:sp>
    </p:spTree>
    <p:extLst>
      <p:ext uri="{BB962C8B-B14F-4D97-AF65-F5344CB8AC3E}">
        <p14:creationId xmlns:p14="http://schemas.microsoft.com/office/powerpoint/2010/main" val="3622888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5A904-87B0-50D2-8C8B-7549FA9C7298}"/>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301A1EF2-A063-F30C-0B0E-474377401C2E}"/>
              </a:ext>
            </a:extLst>
          </p:cNvPr>
          <p:cNvSpPr>
            <a:spLocks noGrp="1"/>
          </p:cNvSpPr>
          <p:nvPr>
            <p:ph idx="1"/>
          </p:nvPr>
        </p:nvSpPr>
        <p:spPr/>
        <p:txBody>
          <a:bodyPr>
            <a:normAutofit/>
          </a:bodyPr>
          <a:lstStyle/>
          <a:p>
            <a:pPr marL="0" indent="0">
              <a:buNone/>
            </a:pPr>
            <a:r>
              <a:rPr lang="en-US" sz="2100" dirty="0">
                <a:latin typeface="Times New Roman" panose="02020603050405020304" pitchFamily="18" charset="0"/>
                <a:cs typeface="Times New Roman" panose="02020603050405020304" pitchFamily="18" charset="0"/>
              </a:rPr>
              <a:t>As we all know nowadays every brand has a fake copy of them out there. Every popular brand has fake manufacturers selling the same item at cheaper rates by compromising with the actual quality. Even the experts of the original company may not be able to distinguish between fake products and their real products. What if we use blockchain technology to detect original products and add a QR code to them while manufacturing. The QR code of the product will be linked to a Blockchain. We can store the product details and generated QR code of that product as blocks in the database. Now people would be able to scan the QR code using their smartphones and their smartphones will tell them whether the product is fake or not. It will compare the scanned QR code against entries in the Blockchain database. If the code matches, it will give a notification to the customer that the product is original, otherwise it will give the notification that the product is fake.</a:t>
            </a:r>
            <a:endParaRPr lang="en-IN" sz="2100"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027553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AAC5F-1D93-EAA5-2FA0-13004BDB4EF4}"/>
              </a:ext>
            </a:extLst>
          </p:cNvPr>
          <p:cNvSpPr>
            <a:spLocks noGrp="1"/>
          </p:cNvSpPr>
          <p:nvPr>
            <p:ph type="title"/>
          </p:nvPr>
        </p:nvSpPr>
        <p:spPr/>
        <p:txBody>
          <a:bodyPr/>
          <a:lstStyle/>
          <a:p>
            <a:r>
              <a:rPr lang="en-US" dirty="0"/>
              <a:t>Motivation</a:t>
            </a:r>
            <a:endParaRPr lang="en-IN" dirty="0"/>
          </a:p>
        </p:txBody>
      </p:sp>
      <p:sp>
        <p:nvSpPr>
          <p:cNvPr id="3" name="Content Placeholder 2">
            <a:extLst>
              <a:ext uri="{FF2B5EF4-FFF2-40B4-BE49-F238E27FC236}">
                <a16:creationId xmlns:a16="http://schemas.microsoft.com/office/drawing/2014/main" id="{210100B0-73A2-C784-1DBA-52B351AD7297}"/>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There In recent years, the spread of counterfeit goods has become global. There are many fake products in the current supply chain. According to the report, fake product incidents have risen in the last few years. It is necessary to have a system for customers or users to check the all details of the product so that users can decide that the product is real or fake. In India currently, there is no such system to detect counterfeit products. So, the solution involves a simple QR code-based identification that can help the end-user or customers to scan and identify the genuineness of the product by using a smartphone.</a:t>
            </a:r>
          </a:p>
          <a:p>
            <a:pPr marL="0" indent="0" algn="l">
              <a:buNone/>
            </a:pPr>
            <a:endParaRPr lang="en-US" sz="1800" dirty="0">
              <a:latin typeface="Times New Roman" panose="02020603050405020304" pitchFamily="18" charset="0"/>
            </a:endParaRPr>
          </a:p>
          <a:p>
            <a:pPr marL="0" indent="0" algn="l">
              <a:buNone/>
            </a:pPr>
            <a:r>
              <a:rPr lang="en-US" sz="1800" dirty="0">
                <a:highlight>
                  <a:srgbClr val="FFFF00"/>
                </a:highlight>
                <a:latin typeface="Times New Roman" panose="02020603050405020304" pitchFamily="18" charset="0"/>
              </a:rPr>
              <a:t>There’s an application in India for identifying fake products through AI and smartphone app ‘</a:t>
            </a:r>
            <a:r>
              <a:rPr lang="en-US" sz="1800" dirty="0" err="1">
                <a:highlight>
                  <a:srgbClr val="FFFF00"/>
                </a:highlight>
                <a:latin typeface="Times New Roman" panose="02020603050405020304" pitchFamily="18" charset="0"/>
              </a:rPr>
              <a:t>Entrupy</a:t>
            </a:r>
            <a:r>
              <a:rPr lang="en-US" sz="1800" dirty="0">
                <a:highlight>
                  <a:srgbClr val="FFFF00"/>
                </a:highlight>
                <a:latin typeface="Times New Roman" panose="02020603050405020304" pitchFamily="18" charset="0"/>
              </a:rPr>
              <a:t>’.</a:t>
            </a:r>
            <a:r>
              <a:rPr lang="en-US" b="0" i="0" dirty="0">
                <a:solidFill>
                  <a:srgbClr val="262626"/>
                </a:solidFill>
                <a:effectLst/>
                <a:highlight>
                  <a:srgbClr val="FFFF00"/>
                </a:highlight>
                <a:latin typeface="Roboto" panose="02000000000000000000" pitchFamily="2" charset="0"/>
              </a:rPr>
              <a:t> </a:t>
            </a:r>
            <a:r>
              <a:rPr lang="en-US" sz="1800" b="0" i="0" dirty="0">
                <a:effectLst/>
                <a:highlight>
                  <a:srgbClr val="FFFF00"/>
                </a:highlight>
                <a:latin typeface="Times New Roman" panose="02020603050405020304" pitchFamily="18" charset="0"/>
                <a:cs typeface="Times New Roman" panose="02020603050405020304" pitchFamily="18" charset="0"/>
              </a:rPr>
              <a:t>The Artificial Intelligence algorithms then </a:t>
            </a:r>
            <a:r>
              <a:rPr lang="en-US" sz="1800" b="0" i="0" dirty="0" err="1">
                <a:effectLst/>
                <a:highlight>
                  <a:srgbClr val="FFFF00"/>
                </a:highlight>
                <a:latin typeface="Times New Roman" panose="02020603050405020304" pitchFamily="18" charset="0"/>
                <a:cs typeface="Times New Roman" panose="02020603050405020304" pitchFamily="18" charset="0"/>
              </a:rPr>
              <a:t>analyse</a:t>
            </a:r>
            <a:r>
              <a:rPr lang="en-US" sz="1800" b="0" i="0" dirty="0">
                <a:effectLst/>
                <a:highlight>
                  <a:srgbClr val="FFFF00"/>
                </a:highlight>
                <a:latin typeface="Times New Roman" panose="02020603050405020304" pitchFamily="18" charset="0"/>
                <a:cs typeface="Times New Roman" panose="02020603050405020304" pitchFamily="18" charset="0"/>
              </a:rPr>
              <a:t> the images to determine authenticity and provide results in real-time. </a:t>
            </a:r>
            <a:endParaRPr lang="en-IN" sz="1800" dirty="0">
              <a:highlight>
                <a:srgbClr val="FFFF0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0521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14EC1-19B0-4818-09A0-45D391CDBB8A}"/>
              </a:ext>
            </a:extLst>
          </p:cNvPr>
          <p:cNvSpPr>
            <a:spLocks noGrp="1"/>
          </p:cNvSpPr>
          <p:nvPr>
            <p:ph type="title"/>
          </p:nvPr>
        </p:nvSpPr>
        <p:spPr/>
        <p:txBody>
          <a:bodyPr/>
          <a:lstStyle/>
          <a:p>
            <a:r>
              <a:rPr lang="en-US" dirty="0"/>
              <a:t>Literature Review</a:t>
            </a:r>
            <a:endParaRPr lang="en-IN" dirty="0"/>
          </a:p>
        </p:txBody>
      </p:sp>
      <p:sp>
        <p:nvSpPr>
          <p:cNvPr id="3" name="Content Placeholder 2">
            <a:extLst>
              <a:ext uri="{FF2B5EF4-FFF2-40B4-BE49-F238E27FC236}">
                <a16:creationId xmlns:a16="http://schemas.microsoft.com/office/drawing/2014/main" id="{B7004DF8-A5E7-8AA9-4BDF-0E92FE69CC77}"/>
              </a:ext>
            </a:extLst>
          </p:cNvPr>
          <p:cNvSpPr>
            <a:spLocks noGrp="1"/>
          </p:cNvSpPr>
          <p:nvPr>
            <p:ph idx="1"/>
          </p:nvPr>
        </p:nvSpPr>
        <p:spPr/>
        <p:txBody>
          <a:bodyPr>
            <a:normAutofit lnSpcReduction="10000"/>
          </a:bodyPr>
          <a:lstStyle/>
          <a:p>
            <a:pPr marL="0" indent="0" algn="l">
              <a:buNone/>
            </a:pPr>
            <a:r>
              <a:rPr lang="en-US" sz="1800" b="0" i="0" u="none" strike="noStrike" baseline="0" dirty="0">
                <a:latin typeface="Times New Roman" panose="02020603050405020304" pitchFamily="18" charset="0"/>
              </a:rPr>
              <a:t>1. A Survey of Counterfeit Product Detection by Prabhu Shankar, R. </a:t>
            </a:r>
            <a:r>
              <a:rPr lang="en-US" sz="1800" b="0" i="0" u="none" strike="noStrike" baseline="0" dirty="0" err="1">
                <a:latin typeface="Times New Roman" panose="02020603050405020304" pitchFamily="18" charset="0"/>
              </a:rPr>
              <a:t>Jayavadivel</a:t>
            </a:r>
            <a:r>
              <a:rPr lang="en-US" sz="1800" b="0" i="0" u="none" strike="noStrike" baseline="0" dirty="0">
                <a:latin typeface="Times New Roman" panose="02020603050405020304" pitchFamily="18" charset="0"/>
              </a:rPr>
              <a:t>. Counterfeit products are growing exponentially with the enormous amount of online and black-market. So, there is a strong need to address the challenges of detecting counterfeit products and designing appropriate technology to improve detection accuracy. This is one of the active research areas to be explored in the current world. This paper discusses various techniques for identifying counterfeit products.</a:t>
            </a:r>
          </a:p>
          <a:p>
            <a:pPr marL="0" indent="0" algn="l">
              <a:buNone/>
            </a:pPr>
            <a:r>
              <a:rPr lang="en-US" sz="1800" b="0" i="0" u="none" strike="noStrike" baseline="0" dirty="0">
                <a:latin typeface="Times New Roman" panose="02020603050405020304" pitchFamily="18" charset="0"/>
              </a:rPr>
              <a:t>2. Smart Tags for Brand protection and anti-counterfeiting in the wine industry by steven, Marko. This paper describes a brand protection and anticounterfeiting solution for the wine industry based on smart tags and </a:t>
            </a:r>
            <a:r>
              <a:rPr lang="en-US" sz="1800" b="0" i="0" u="none" strike="noStrike" baseline="0" dirty="0" err="1">
                <a:latin typeface="Times New Roman" panose="02020603050405020304" pitchFamily="18" charset="0"/>
              </a:rPr>
              <a:t>Cloudenabled</a:t>
            </a:r>
            <a:r>
              <a:rPr lang="en-US" sz="1800" dirty="0">
                <a:latin typeface="Times New Roman" panose="02020603050405020304" pitchFamily="18" charset="0"/>
              </a:rPr>
              <a:t> </a:t>
            </a:r>
            <a:r>
              <a:rPr lang="en-US" sz="1800" b="0" i="0" u="none" strike="noStrike" baseline="0" dirty="0">
                <a:latin typeface="Times New Roman" panose="02020603050405020304" pitchFamily="18" charset="0"/>
              </a:rPr>
              <a:t>technologies. The main idea behind smart tags is to utilize quick response codes and functional inks supported by the Cloud system and two-way communication between the winemaker and end-user.</a:t>
            </a:r>
          </a:p>
          <a:p>
            <a:pPr marL="0" indent="0" algn="l">
              <a:buNone/>
            </a:pPr>
            <a:r>
              <a:rPr lang="en-US" sz="1800" dirty="0">
                <a:latin typeface="Times New Roman" panose="02020603050405020304" pitchFamily="18" charset="0"/>
              </a:rPr>
              <a:t>3. </a:t>
            </a:r>
            <a:r>
              <a:rPr lang="en-US" sz="1800" b="0" i="0" u="none" strike="noStrike" baseline="0" dirty="0">
                <a:latin typeface="Times New Roman" panose="02020603050405020304" pitchFamily="18" charset="0"/>
              </a:rPr>
              <a:t>A Blockchain-based Supply Chain Quality Management Framework by Si Chen, Rui Shi. In this paper, we propose a blockchain-based framework. This framework will provide a theoretical basis for intelligent quality management of the supply chain based on blockchain technology. Furthermore, it provides a foundation to develop theories about information resource management in distributed, virtual organizations.</a:t>
            </a:r>
            <a:endParaRPr lang="en-IN" dirty="0"/>
          </a:p>
        </p:txBody>
      </p:sp>
    </p:spTree>
    <p:extLst>
      <p:ext uri="{BB962C8B-B14F-4D97-AF65-F5344CB8AC3E}">
        <p14:creationId xmlns:p14="http://schemas.microsoft.com/office/powerpoint/2010/main" val="41310153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0C6D9-6162-6BF9-AFEC-4ABB79D73CD6}"/>
              </a:ext>
            </a:extLst>
          </p:cNvPr>
          <p:cNvSpPr>
            <a:spLocks noGrp="1"/>
          </p:cNvSpPr>
          <p:nvPr>
            <p:ph type="title"/>
          </p:nvPr>
        </p:nvSpPr>
        <p:spPr/>
        <p:txBody>
          <a:bodyPr/>
          <a:lstStyle/>
          <a:p>
            <a:r>
              <a:rPr lang="en-US" dirty="0"/>
              <a:t>Objectives</a:t>
            </a:r>
            <a:endParaRPr lang="en-IN" dirty="0"/>
          </a:p>
        </p:txBody>
      </p:sp>
      <p:sp>
        <p:nvSpPr>
          <p:cNvPr id="3" name="Content Placeholder 2">
            <a:extLst>
              <a:ext uri="{FF2B5EF4-FFF2-40B4-BE49-F238E27FC236}">
                <a16:creationId xmlns:a16="http://schemas.microsoft.com/office/drawing/2014/main" id="{148A8063-5FC5-036B-B39B-9FE5D68DDD0C}"/>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The idea </a:t>
            </a:r>
            <a:r>
              <a:rPr lang="en-US" sz="1800" dirty="0">
                <a:latin typeface="Times New Roman" panose="02020603050405020304" pitchFamily="18" charset="0"/>
              </a:rPr>
              <a:t>for </a:t>
            </a:r>
            <a:r>
              <a:rPr lang="en-US" sz="1800" b="0" i="0" u="none" strike="noStrike" baseline="0" dirty="0">
                <a:latin typeface="Times New Roman" panose="02020603050405020304" pitchFamily="18" charset="0"/>
              </a:rPr>
              <a:t>this project came into existence because of the increase in the counterfeit products.</a:t>
            </a:r>
          </a:p>
          <a:p>
            <a:pPr marL="0" indent="0" algn="l">
              <a:buNone/>
            </a:pPr>
            <a:r>
              <a:rPr lang="en-US" sz="1800" b="0" i="0" u="none" strike="noStrike" baseline="0" dirty="0">
                <a:latin typeface="Times New Roman" panose="02020603050405020304" pitchFamily="18" charset="0"/>
              </a:rPr>
              <a:t>The objectives of this project are:</a:t>
            </a:r>
          </a:p>
          <a:p>
            <a:pPr marL="342900" indent="-342900" algn="l">
              <a:buFont typeface="+mj-lt"/>
              <a:buAutoNum type="arabicParenR"/>
            </a:pPr>
            <a:r>
              <a:rPr lang="en-US" sz="1800" b="0" i="0" u="none" strike="noStrike" baseline="0" dirty="0">
                <a:latin typeface="Times New Roman" panose="02020603050405020304" pitchFamily="18" charset="0"/>
              </a:rPr>
              <a:t>To Design Anti Counterfeit System using Blockchain.</a:t>
            </a:r>
          </a:p>
          <a:p>
            <a:pPr marL="342900" indent="-342900" algn="l">
              <a:buFont typeface="+mj-lt"/>
              <a:buAutoNum type="arabicParenR"/>
            </a:pPr>
            <a:r>
              <a:rPr lang="en-US" sz="1800" b="0" i="0" u="none" strike="noStrike" baseline="0" dirty="0">
                <a:latin typeface="Times New Roman" panose="02020603050405020304" pitchFamily="18" charset="0"/>
              </a:rPr>
              <a:t>To secure product details using a QR code.</a:t>
            </a:r>
          </a:p>
          <a:p>
            <a:pPr marL="342900" indent="-342900" algn="l">
              <a:buFont typeface="+mj-lt"/>
              <a:buAutoNum type="arabicParenR"/>
            </a:pPr>
            <a:r>
              <a:rPr lang="en-US" sz="1800" b="0" i="0" u="none" strike="noStrike" baseline="0" dirty="0">
                <a:latin typeface="Times New Roman" panose="02020603050405020304" pitchFamily="18" charset="0"/>
              </a:rPr>
              <a:t>Provide security to the clients by offering data to client.</a:t>
            </a:r>
            <a:endParaRPr lang="en-IN" dirty="0"/>
          </a:p>
        </p:txBody>
      </p:sp>
    </p:spTree>
    <p:extLst>
      <p:ext uri="{BB962C8B-B14F-4D97-AF65-F5344CB8AC3E}">
        <p14:creationId xmlns:p14="http://schemas.microsoft.com/office/powerpoint/2010/main" val="390131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070A7-A571-262D-854A-9B6CDAA3FC6F}"/>
              </a:ext>
            </a:extLst>
          </p:cNvPr>
          <p:cNvSpPr>
            <a:spLocks noGrp="1"/>
          </p:cNvSpPr>
          <p:nvPr>
            <p:ph type="title"/>
          </p:nvPr>
        </p:nvSpPr>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92CB135E-18CA-BFD2-4D5A-5F99FFAA9B73}"/>
              </a:ext>
            </a:extLst>
          </p:cNvPr>
          <p:cNvSpPr>
            <a:spLocks noGrp="1"/>
          </p:cNvSpPr>
          <p:nvPr>
            <p:ph idx="1"/>
          </p:nvPr>
        </p:nvSpPr>
        <p:spPr/>
        <p:txBody>
          <a:bodyPr/>
          <a:lstStyle/>
          <a:p>
            <a:pPr marL="0" indent="0" algn="l">
              <a:buNone/>
            </a:pPr>
            <a:r>
              <a:rPr lang="en-US" sz="1800" b="0" i="0" u="none" strike="noStrike" baseline="0" dirty="0">
                <a:latin typeface="Times New Roman" panose="02020603050405020304" pitchFamily="18" charset="0"/>
              </a:rPr>
              <a:t>The worldwide improvement of an item or innovation consistently accompanies hazard factors, for example, forging and duplication. Forging items can influence the organization's name and the client’s wellbeing. Presently days discovery of phony item is the greatest test. Fake items are causing a significant impact on the organization and the client's wellbeing. Hence, item creators are confronting enormous </a:t>
            </a:r>
            <a:r>
              <a:rPr lang="en-IN" sz="1800" b="0" i="0" u="none" strike="noStrike" baseline="0" dirty="0">
                <a:latin typeface="Times New Roman" panose="02020603050405020304" pitchFamily="18" charset="0"/>
              </a:rPr>
              <a:t>misfortune.</a:t>
            </a:r>
          </a:p>
          <a:p>
            <a:pPr marL="0" indent="0" algn="l">
              <a:buNone/>
            </a:pPr>
            <a:r>
              <a:rPr lang="en-US" sz="1800" b="0" i="0" u="none" strike="noStrike" baseline="0" dirty="0">
                <a:latin typeface="Times New Roman" panose="02020603050405020304" pitchFamily="18" charset="0"/>
              </a:rPr>
              <a:t>India and different nations are battling such fake and fake items. In the proposed framework, the framework produces QR codes utilizing Blockchain innovation. This innovation stores exchange records in blocks. These squares are secure and difficult to access and change the data from it. By utilizing a QR code we can recognize the fake item.</a:t>
            </a:r>
            <a:endParaRPr lang="en-IN" dirty="0"/>
          </a:p>
        </p:txBody>
      </p:sp>
    </p:spTree>
    <p:extLst>
      <p:ext uri="{BB962C8B-B14F-4D97-AF65-F5344CB8AC3E}">
        <p14:creationId xmlns:p14="http://schemas.microsoft.com/office/powerpoint/2010/main" val="440156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4" name="Picture 1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6" name="Rectangle 15">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8BADB362-9771-4A3C-B9E5-6777F34C5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6EBC03DC-8944-121B-6815-7C94DA8EDD78}"/>
              </a:ext>
            </a:extLst>
          </p:cNvPr>
          <p:cNvSpPr>
            <a:spLocks noGrp="1"/>
          </p:cNvSpPr>
          <p:nvPr>
            <p:ph type="title"/>
          </p:nvPr>
        </p:nvSpPr>
        <p:spPr>
          <a:xfrm>
            <a:off x="996275" y="336607"/>
            <a:ext cx="5996619" cy="2113150"/>
          </a:xfrm>
        </p:spPr>
        <p:txBody>
          <a:bodyPr vert="horz" lIns="91440" tIns="45720" rIns="91440" bIns="45720" rtlCol="0" anchor="t">
            <a:normAutofit/>
          </a:bodyPr>
          <a:lstStyle/>
          <a:p>
            <a:r>
              <a:rPr lang="en-US"/>
              <a:t>System Architecture</a:t>
            </a:r>
          </a:p>
        </p:txBody>
      </p:sp>
      <p:grpSp>
        <p:nvGrpSpPr>
          <p:cNvPr id="20" name="Group 19">
            <a:extLst>
              <a:ext uri="{FF2B5EF4-FFF2-40B4-BE49-F238E27FC236}">
                <a16:creationId xmlns:a16="http://schemas.microsoft.com/office/drawing/2014/main" id="{6C5D976F-50BF-4FEC-B797-AACEB2C351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8167025" y="76200"/>
            <a:ext cx="3997615" cy="6816079"/>
            <a:chOff x="8059620" y="41922"/>
            <a:chExt cx="3997615" cy="6816077"/>
          </a:xfrm>
        </p:grpSpPr>
        <p:pic>
          <p:nvPicPr>
            <p:cNvPr id="21" name="Picture 20">
              <a:extLst>
                <a:ext uri="{FF2B5EF4-FFF2-40B4-BE49-F238E27FC236}">
                  <a16:creationId xmlns:a16="http://schemas.microsoft.com/office/drawing/2014/main" id="{33C66400-9114-4E43-A4CC-E3DCF49D432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22" name="Picture 21">
              <a:extLst>
                <a:ext uri="{FF2B5EF4-FFF2-40B4-BE49-F238E27FC236}">
                  <a16:creationId xmlns:a16="http://schemas.microsoft.com/office/drawing/2014/main" id="{89B7520A-668D-4486-B70D-BCEA3D9611C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1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pic>
        <p:nvPicPr>
          <p:cNvPr id="7" name="Picture 6">
            <a:extLst>
              <a:ext uri="{FF2B5EF4-FFF2-40B4-BE49-F238E27FC236}">
                <a16:creationId xmlns:a16="http://schemas.microsoft.com/office/drawing/2014/main" id="{1545CF76-8051-3DFF-B50D-344817CEC83D}"/>
              </a:ext>
            </a:extLst>
          </p:cNvPr>
          <p:cNvPicPr>
            <a:picLocks noChangeAspect="1"/>
          </p:cNvPicPr>
          <p:nvPr/>
        </p:nvPicPr>
        <p:blipFill>
          <a:blip r:embed="rId4"/>
          <a:stretch>
            <a:fillRect/>
          </a:stretch>
        </p:blipFill>
        <p:spPr>
          <a:xfrm>
            <a:off x="895546" y="1799734"/>
            <a:ext cx="10180949" cy="4125140"/>
          </a:xfrm>
          <a:prstGeom prst="rect">
            <a:avLst/>
          </a:prstGeom>
        </p:spPr>
      </p:pic>
    </p:spTree>
    <p:extLst>
      <p:ext uri="{BB962C8B-B14F-4D97-AF65-F5344CB8AC3E}">
        <p14:creationId xmlns:p14="http://schemas.microsoft.com/office/powerpoint/2010/main" val="1423140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5CE39-B99B-6874-DFE0-988F77420E12}"/>
              </a:ext>
            </a:extLst>
          </p:cNvPr>
          <p:cNvSpPr>
            <a:spLocks noGrp="1"/>
          </p:cNvSpPr>
          <p:nvPr>
            <p:ph type="title"/>
          </p:nvPr>
        </p:nvSpPr>
        <p:spPr/>
        <p:txBody>
          <a:bodyPr/>
          <a:lstStyle/>
          <a:p>
            <a:r>
              <a:rPr lang="en-US" dirty="0"/>
              <a:t>Hardware and Software Requirements</a:t>
            </a:r>
            <a:endParaRPr lang="en-IN" dirty="0"/>
          </a:p>
        </p:txBody>
      </p:sp>
      <p:sp>
        <p:nvSpPr>
          <p:cNvPr id="3" name="Content Placeholder 2">
            <a:extLst>
              <a:ext uri="{FF2B5EF4-FFF2-40B4-BE49-F238E27FC236}">
                <a16:creationId xmlns:a16="http://schemas.microsoft.com/office/drawing/2014/main" id="{2E0203FF-E5E4-410F-E461-759AF38BC68A}"/>
              </a:ext>
            </a:extLst>
          </p:cNvPr>
          <p:cNvSpPr>
            <a:spLocks noGrp="1"/>
          </p:cNvSpPr>
          <p:nvPr>
            <p:ph idx="1"/>
          </p:nvPr>
        </p:nvSpPr>
        <p:spPr/>
        <p:txBody>
          <a:bodyPr>
            <a:normAutofit fontScale="92500" lnSpcReduction="20000"/>
          </a:bodyPr>
          <a:lstStyle/>
          <a:p>
            <a:r>
              <a:rPr lang="en-IN" dirty="0"/>
              <a:t>Hardware:</a:t>
            </a:r>
          </a:p>
          <a:p>
            <a:r>
              <a:rPr lang="en-IN" sz="2400" dirty="0"/>
              <a:t>Pentium 4 processor is required</a:t>
            </a:r>
          </a:p>
          <a:p>
            <a:r>
              <a:rPr lang="en-IN" sz="2400" dirty="0"/>
              <a:t>Memory – 4 GB(min)</a:t>
            </a:r>
          </a:p>
          <a:p>
            <a:r>
              <a:rPr lang="en-IN" sz="2400" dirty="0"/>
              <a:t>Hard Drive: 20 GB</a:t>
            </a:r>
          </a:p>
          <a:p>
            <a:endParaRPr lang="en-IN" sz="2400" dirty="0"/>
          </a:p>
          <a:p>
            <a:r>
              <a:rPr lang="en-IN" i="1" spc="-150" dirty="0"/>
              <a:t>software:</a:t>
            </a:r>
          </a:p>
          <a:p>
            <a:r>
              <a:rPr lang="en-IN" i="1" spc="-150" dirty="0"/>
              <a:t>Windows 7 to 10 as the windows OS</a:t>
            </a:r>
          </a:p>
          <a:p>
            <a:r>
              <a:rPr lang="en-IN" i="1" spc="-150" dirty="0"/>
              <a:t>Python Idle as a piece of a software</a:t>
            </a:r>
          </a:p>
          <a:p>
            <a:r>
              <a:rPr lang="en-IN" i="1" spc="-150" dirty="0"/>
              <a:t>Apache server and My-SQL</a:t>
            </a:r>
          </a:p>
          <a:p>
            <a:endParaRPr lang="en-IN" dirty="0"/>
          </a:p>
        </p:txBody>
      </p:sp>
    </p:spTree>
    <p:extLst>
      <p:ext uri="{BB962C8B-B14F-4D97-AF65-F5344CB8AC3E}">
        <p14:creationId xmlns:p14="http://schemas.microsoft.com/office/powerpoint/2010/main" val="3712937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7E8C1-C84B-6C55-7F5C-A040D83B193F}"/>
              </a:ext>
            </a:extLst>
          </p:cNvPr>
          <p:cNvSpPr>
            <a:spLocks noGrp="1"/>
          </p:cNvSpPr>
          <p:nvPr>
            <p:ph type="title"/>
          </p:nvPr>
        </p:nvSpPr>
        <p:spPr/>
        <p:txBody>
          <a:bodyPr/>
          <a:lstStyle/>
          <a:p>
            <a:r>
              <a:rPr lang="en-US" dirty="0"/>
              <a:t>Algorithms, Methods and Techniques Used</a:t>
            </a:r>
            <a:endParaRPr lang="en-IN" dirty="0"/>
          </a:p>
        </p:txBody>
      </p:sp>
      <p:sp>
        <p:nvSpPr>
          <p:cNvPr id="3" name="Content Placeholder 2">
            <a:extLst>
              <a:ext uri="{FF2B5EF4-FFF2-40B4-BE49-F238E27FC236}">
                <a16:creationId xmlns:a16="http://schemas.microsoft.com/office/drawing/2014/main" id="{E117BFBD-B7C2-90DB-C62F-C775D3D83D8C}"/>
              </a:ext>
            </a:extLst>
          </p:cNvPr>
          <p:cNvSpPr>
            <a:spLocks noGrp="1"/>
          </p:cNvSpPr>
          <p:nvPr>
            <p:ph idx="1"/>
          </p:nvPr>
        </p:nvSpPr>
        <p:spPr/>
        <p:txBody>
          <a:bodyPr>
            <a:normAutofit fontScale="77500" lnSpcReduction="20000"/>
          </a:bodyPr>
          <a:lstStyle/>
          <a:p>
            <a:pPr marL="0" indent="0">
              <a:buNone/>
            </a:pPr>
            <a:r>
              <a:rPr lang="en-IN" sz="1800" dirty="0">
                <a:latin typeface="Times New Roman" panose="02020603050405020304" pitchFamily="18" charset="0"/>
                <a:cs typeface="Times New Roman" panose="02020603050405020304" pitchFamily="18" charset="0"/>
              </a:rPr>
              <a:t>Programming Languages and Technologies:</a:t>
            </a:r>
          </a:p>
          <a:p>
            <a:pPr marL="342900" indent="-342900">
              <a:buAutoNum type="arabicPeriod"/>
            </a:pPr>
            <a:r>
              <a:rPr lang="en-IN" sz="1800" dirty="0">
                <a:latin typeface="Times New Roman" panose="02020603050405020304" pitchFamily="18" charset="0"/>
                <a:cs typeface="Times New Roman" panose="02020603050405020304" pitchFamily="18" charset="0"/>
              </a:rPr>
              <a:t>Solidity</a:t>
            </a:r>
          </a:p>
          <a:p>
            <a:pPr marL="342900" indent="-342900">
              <a:buAutoNum type="arabicPeriod"/>
            </a:pPr>
            <a:r>
              <a:rPr lang="en-IN" sz="1800" dirty="0">
                <a:latin typeface="Times New Roman" panose="02020603050405020304" pitchFamily="18" charset="0"/>
                <a:cs typeface="Times New Roman" panose="02020603050405020304" pitchFamily="18" charset="0"/>
              </a:rPr>
              <a:t>HTML</a:t>
            </a:r>
          </a:p>
          <a:p>
            <a:pPr marL="342900" indent="-342900">
              <a:buAutoNum type="arabicPeriod"/>
            </a:pPr>
            <a:r>
              <a:rPr lang="en-IN" sz="1800" dirty="0">
                <a:latin typeface="Times New Roman" panose="02020603050405020304" pitchFamily="18" charset="0"/>
                <a:cs typeface="Times New Roman" panose="02020603050405020304" pitchFamily="18" charset="0"/>
              </a:rPr>
              <a:t>CSS</a:t>
            </a:r>
          </a:p>
          <a:p>
            <a:pPr marL="342900" indent="-342900">
              <a:buAutoNum type="arabicPeriod"/>
            </a:pPr>
            <a:r>
              <a:rPr lang="en-IN" sz="1800" dirty="0" err="1">
                <a:latin typeface="Times New Roman" panose="02020603050405020304" pitchFamily="18" charset="0"/>
                <a:cs typeface="Times New Roman" panose="02020603050405020304" pitchFamily="18" charset="0"/>
              </a:rPr>
              <a:t>Javascript</a:t>
            </a:r>
            <a:endParaRPr lang="en-IN" sz="1800" dirty="0">
              <a:latin typeface="Times New Roman" panose="02020603050405020304" pitchFamily="18" charset="0"/>
              <a:cs typeface="Times New Roman" panose="02020603050405020304" pitchFamily="18" charset="0"/>
            </a:endParaRPr>
          </a:p>
          <a:p>
            <a:pPr marL="342900" indent="-342900">
              <a:buAutoNum type="arabicPeriod"/>
            </a:pPr>
            <a:r>
              <a:rPr lang="en-IN" sz="1800" dirty="0">
                <a:latin typeface="Times New Roman" panose="02020603050405020304" pitchFamily="18" charset="0"/>
                <a:cs typeface="Times New Roman" panose="02020603050405020304" pitchFamily="18" charset="0"/>
              </a:rPr>
              <a:t>Python</a:t>
            </a:r>
          </a:p>
          <a:p>
            <a:pPr marL="342900" indent="-342900">
              <a:buAutoNum type="arabicPeriod"/>
            </a:pPr>
            <a:r>
              <a:rPr lang="en-IN" sz="1800" dirty="0">
                <a:latin typeface="Times New Roman" panose="02020603050405020304" pitchFamily="18" charset="0"/>
                <a:cs typeface="Times New Roman" panose="02020603050405020304" pitchFamily="18" charset="0"/>
              </a:rPr>
              <a:t>My-SQL</a:t>
            </a:r>
          </a:p>
          <a:p>
            <a:pPr marL="342900" indent="-342900">
              <a:buAutoNum type="arabicPeriod"/>
            </a:pPr>
            <a:r>
              <a:rPr lang="en-IN" sz="1800" dirty="0">
                <a:latin typeface="Times New Roman" panose="02020603050405020304" pitchFamily="18" charset="0"/>
                <a:cs typeface="Times New Roman" panose="02020603050405020304" pitchFamily="18" charset="0"/>
              </a:rPr>
              <a:t>Ethereum.JS</a:t>
            </a:r>
          </a:p>
          <a:p>
            <a:pPr marL="342900" indent="-342900">
              <a:buAutoNum type="arabicPeriod"/>
            </a:pPr>
            <a:r>
              <a:rPr lang="en-IN" sz="1800" dirty="0">
                <a:latin typeface="Times New Roman" panose="02020603050405020304" pitchFamily="18" charset="0"/>
                <a:cs typeface="Times New Roman" panose="02020603050405020304" pitchFamily="18" charset="0"/>
              </a:rPr>
              <a:t>Truffle</a:t>
            </a:r>
          </a:p>
          <a:p>
            <a:pPr marL="342900" indent="-342900">
              <a:buAutoNum type="arabicPeriod"/>
            </a:pPr>
            <a:r>
              <a:rPr lang="en-IN" sz="1800" dirty="0">
                <a:latin typeface="Times New Roman" panose="02020603050405020304" pitchFamily="18" charset="0"/>
                <a:cs typeface="Times New Roman" panose="02020603050405020304" pitchFamily="18" charset="0"/>
              </a:rPr>
              <a:t>Computer Vision</a:t>
            </a:r>
          </a:p>
          <a:p>
            <a:pPr marL="342900" indent="-342900">
              <a:buAutoNum type="arabicPeriod"/>
            </a:pPr>
            <a:r>
              <a:rPr lang="en-IN" sz="1800" dirty="0">
                <a:latin typeface="Times New Roman" panose="02020603050405020304" pitchFamily="18" charset="0"/>
                <a:cs typeface="Times New Roman" panose="02020603050405020304" pitchFamily="18" charset="0"/>
              </a:rPr>
              <a:t>Hashing</a:t>
            </a:r>
          </a:p>
          <a:p>
            <a:pPr marL="342900" indent="-342900">
              <a:buAutoNum type="arabicPeriod"/>
            </a:pPr>
            <a:r>
              <a:rPr lang="en-IN" sz="1800" dirty="0">
                <a:latin typeface="Times New Roman" panose="02020603050405020304" pitchFamily="18" charset="0"/>
                <a:cs typeface="Times New Roman" panose="02020603050405020304" pitchFamily="18" charset="0"/>
              </a:rPr>
              <a:t>Ehereum.JS</a:t>
            </a:r>
          </a:p>
          <a:p>
            <a:pPr marL="342900" indent="-342900">
              <a:buAutoNum type="arabicPeriod"/>
            </a:pPr>
            <a:r>
              <a:rPr lang="en-IN" sz="1800" dirty="0">
                <a:latin typeface="Times New Roman" panose="02020603050405020304" pitchFamily="18" charset="0"/>
                <a:cs typeface="Times New Roman" panose="02020603050405020304" pitchFamily="18" charset="0"/>
              </a:rPr>
              <a:t>Cryptography</a:t>
            </a:r>
          </a:p>
          <a:p>
            <a:pPr marL="0" indent="0">
              <a:buNone/>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93736153"/>
      </p:ext>
    </p:extLst>
  </p:cSld>
  <p:clrMapOvr>
    <a:masterClrMapping/>
  </p:clrMapOvr>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emplate>Slate</Template>
  <TotalTime>100</TotalTime>
  <Words>1057</Words>
  <Application>Microsoft Office PowerPoint</Application>
  <PresentationFormat>Widescreen</PresentationFormat>
  <Paragraphs>58</Paragraphs>
  <Slides>13</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Avenir Next LT Pro</vt:lpstr>
      <vt:lpstr>AvenirNext LT Pro Medium</vt:lpstr>
      <vt:lpstr>Roboto</vt:lpstr>
      <vt:lpstr>Sabon Next LT</vt:lpstr>
      <vt:lpstr>Times New Roman</vt:lpstr>
      <vt:lpstr>DappledVTI</vt:lpstr>
      <vt:lpstr>Fake Product Identification using Blockchain</vt:lpstr>
      <vt:lpstr>Introduction</vt:lpstr>
      <vt:lpstr>Motivation</vt:lpstr>
      <vt:lpstr>Literature Review</vt:lpstr>
      <vt:lpstr>Objectives</vt:lpstr>
      <vt:lpstr>Problem Statement</vt:lpstr>
      <vt:lpstr>System Architecture</vt:lpstr>
      <vt:lpstr>Hardware and Software Requirements</vt:lpstr>
      <vt:lpstr>Algorithms, Methods and Techniques Used</vt:lpstr>
      <vt:lpstr>Timeline Chart</vt:lpstr>
      <vt:lpstr>Scope Of Project</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product identification using Blockchain</dc:title>
  <dc:creator>rishav.bhattacharya.btech2019</dc:creator>
  <cp:lastModifiedBy>shahuraj.mohite.btech2019</cp:lastModifiedBy>
  <cp:revision>13</cp:revision>
  <dcterms:created xsi:type="dcterms:W3CDTF">2022-07-24T10:09:01Z</dcterms:created>
  <dcterms:modified xsi:type="dcterms:W3CDTF">2022-08-04T06:06:11Z</dcterms:modified>
</cp:coreProperties>
</file>

<file path=docProps/thumbnail.jpeg>
</file>